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7" r:id="rId5"/>
  </p:sldMasterIdLst>
  <p:notesMasterIdLst>
    <p:notesMasterId r:id="rId14"/>
  </p:notesMasterIdLst>
  <p:sldIdLst>
    <p:sldId id="267" r:id="rId6"/>
    <p:sldId id="258" r:id="rId7"/>
    <p:sldId id="260" r:id="rId8"/>
    <p:sldId id="261" r:id="rId9"/>
    <p:sldId id="262" r:id="rId10"/>
    <p:sldId id="263" r:id="rId11"/>
    <p:sldId id="264"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37" userDrawn="1">
          <p15:clr>
            <a:srgbClr val="A4A3A4"/>
          </p15:clr>
        </p15:guide>
        <p15:guide id="2" pos="3840" userDrawn="1">
          <p15:clr>
            <a:srgbClr val="A4A3A4"/>
          </p15:clr>
        </p15:guide>
        <p15:guide id="3" orient="horz" pos="139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3" autoAdjust="0"/>
    <p:restoredTop sz="83761" autoAdjust="0"/>
  </p:normalViewPr>
  <p:slideViewPr>
    <p:cSldViewPr snapToGrid="0" showGuides="1">
      <p:cViewPr varScale="1">
        <p:scale>
          <a:sx n="62" d="100"/>
          <a:sy n="62" d="100"/>
        </p:scale>
        <p:origin x="-978" y="-78"/>
      </p:cViewPr>
      <p:guideLst>
        <p:guide orient="horz" pos="2137"/>
        <p:guide orient="horz" pos="139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9BFD94-6C15-41EE-87A4-A87971440379}" type="datetimeFigureOut">
              <a:rPr lang="en-GB" smtClean="0"/>
              <a:pPr/>
              <a:t>01/12/2014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BD52F-95FF-43A3-B975-909E50C13C92}" type="slidenum">
              <a:rPr lang="en-GB" smtClean="0"/>
              <a:pPr/>
              <a:t>‹Nr.›</a:t>
            </a:fld>
            <a:endParaRPr lang="en-GB"/>
          </a:p>
        </p:txBody>
      </p:sp>
    </p:spTree>
    <p:extLst>
      <p:ext uri="{BB962C8B-B14F-4D97-AF65-F5344CB8AC3E}">
        <p14:creationId xmlns:p14="http://schemas.microsoft.com/office/powerpoint/2010/main" val="873368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1</a:t>
            </a:fld>
            <a:endParaRPr lang="en-GB"/>
          </a:p>
        </p:txBody>
      </p:sp>
    </p:spTree>
    <p:extLst>
      <p:ext uri="{BB962C8B-B14F-4D97-AF65-F5344CB8AC3E}">
        <p14:creationId xmlns:p14="http://schemas.microsoft.com/office/powerpoint/2010/main" val="4015608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2</a:t>
            </a:fld>
            <a:endParaRPr lang="zh-TW" altLang="en-US"/>
          </a:p>
        </p:txBody>
      </p:sp>
    </p:spTree>
    <p:extLst>
      <p:ext uri="{BB962C8B-B14F-4D97-AF65-F5344CB8AC3E}">
        <p14:creationId xmlns:p14="http://schemas.microsoft.com/office/powerpoint/2010/main" val="11171377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3</a:t>
            </a:fld>
            <a:endParaRPr lang="en-GB"/>
          </a:p>
        </p:txBody>
      </p:sp>
    </p:spTree>
    <p:extLst>
      <p:ext uri="{BB962C8B-B14F-4D97-AF65-F5344CB8AC3E}">
        <p14:creationId xmlns:p14="http://schemas.microsoft.com/office/powerpoint/2010/main" val="3674863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fld id="{CCCBD52F-95FF-43A3-B975-909E50C13C92}" type="slidenum">
              <a:rPr lang="en-GB" smtClean="0"/>
              <a:pPr/>
              <a:t>4</a:t>
            </a:fld>
            <a:endParaRPr lang="en-GB"/>
          </a:p>
        </p:txBody>
      </p:sp>
    </p:spTree>
    <p:extLst>
      <p:ext uri="{BB962C8B-B14F-4D97-AF65-F5344CB8AC3E}">
        <p14:creationId xmlns:p14="http://schemas.microsoft.com/office/powerpoint/2010/main" val="20059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80FBA2F-6C00-463D-AFE7-E35F4B4A5577}" type="slidenum">
              <a:rPr lang="zh-TW" altLang="en-US" smtClean="0"/>
              <a:pPr/>
              <a:t>5</a:t>
            </a:fld>
            <a:endParaRPr lang="zh-TW" altLang="en-US"/>
          </a:p>
        </p:txBody>
      </p:sp>
    </p:spTree>
    <p:extLst>
      <p:ext uri="{BB962C8B-B14F-4D97-AF65-F5344CB8AC3E}">
        <p14:creationId xmlns:p14="http://schemas.microsoft.com/office/powerpoint/2010/main" val="1172752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CCBD52F-95FF-43A3-B975-909E50C13C92}" type="slidenum">
              <a:rPr lang="en-GB" smtClean="0"/>
              <a:pPr/>
              <a:t>8</a:t>
            </a:fld>
            <a:endParaRPr lang="en-GB"/>
          </a:p>
        </p:txBody>
      </p:sp>
    </p:spTree>
    <p:extLst>
      <p:ext uri="{BB962C8B-B14F-4D97-AF65-F5344CB8AC3E}">
        <p14:creationId xmlns:p14="http://schemas.microsoft.com/office/powerpoint/2010/main" val="41696735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email">
            <a:extLst>
              <a:ext uri="{28A0092B-C50C-407E-A947-70E740481C1C}">
                <a14:useLocalDpi xmlns:a14="http://schemas.microsoft.com/office/drawing/2010/main"/>
              </a:ext>
            </a:extLst>
          </a:blip>
          <a:srcRect b="12729"/>
          <a:stretch/>
        </p:blipFill>
        <p:spPr>
          <a:xfrm>
            <a:off x="0" y="-1357755"/>
            <a:ext cx="12199172" cy="8406256"/>
          </a:xfrm>
          <a:prstGeom prst="rect">
            <a:avLst/>
          </a:prstGeom>
        </p:spPr>
      </p:pic>
    </p:spTree>
    <p:extLst>
      <p:ext uri="{BB962C8B-B14F-4D97-AF65-F5344CB8AC3E}">
        <p14:creationId xmlns:p14="http://schemas.microsoft.com/office/powerpoint/2010/main" val="104642305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249652894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6656825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4131069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15940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769086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58612963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81236211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atin typeface="+mn-lt"/>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33543306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5332" y="1441526"/>
            <a:ext cx="10515600" cy="537882"/>
          </a:xfrm>
        </p:spPr>
        <p:txBody>
          <a:bodyPr anchor="b">
            <a:no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455332" y="2136720"/>
            <a:ext cx="10515600" cy="1500187"/>
          </a:xfrm>
        </p:spPr>
        <p:txBody>
          <a:bodyPr/>
          <a:lstStyle>
            <a:lvl1pPr marL="0" indent="0">
              <a:buNone/>
              <a:defRPr sz="2400">
                <a:solidFill>
                  <a:schemeClr val="tx1">
                    <a:tint val="75000"/>
                  </a:schemeClr>
                </a:solidFill>
                <a:latin typeface="+mn-lt"/>
                <a:cs typeface="Times New Roman" panose="02020603050405020304" pitchFamily="18"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2649295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8478" y="1559858"/>
            <a:ext cx="10340470" cy="408791"/>
          </a:xfrm>
        </p:spPr>
        <p:txBody>
          <a:bodyPr>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sz="half" idx="1"/>
          </p:nvPr>
        </p:nvSpPr>
        <p:spPr>
          <a:xfrm>
            <a:off x="518478" y="2285346"/>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018325" y="2284637"/>
            <a:ext cx="5181600" cy="435133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7340725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7653" y="1455051"/>
            <a:ext cx="10515600" cy="529151"/>
          </a:xfrm>
        </p:spPr>
        <p:txBody>
          <a:bodyPr>
            <a:normAutofit/>
          </a:bodyPr>
          <a:lstStyle>
            <a:lvl1pPr>
              <a:defRPr sz="3000" b="1"/>
            </a:lvl1pPr>
          </a:lstStyle>
          <a:p>
            <a:r>
              <a:rPr lang="en-US" dirty="0" smtClean="0"/>
              <a:t>Click to edit Master title style</a:t>
            </a:r>
            <a:endParaRPr lang="en-GB" dirty="0"/>
          </a:p>
        </p:txBody>
      </p:sp>
      <p:sp>
        <p:nvSpPr>
          <p:cNvPr id="3" name="Text Placeholder 2"/>
          <p:cNvSpPr>
            <a:spLocks noGrp="1"/>
          </p:cNvSpPr>
          <p:nvPr>
            <p:ph type="body" idx="1"/>
          </p:nvPr>
        </p:nvSpPr>
        <p:spPr>
          <a:xfrm>
            <a:off x="507653" y="1841584"/>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507654" y="2655971"/>
            <a:ext cx="5157787"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Text Placeholder 4"/>
          <p:cNvSpPr>
            <a:spLocks noGrp="1"/>
          </p:cNvSpPr>
          <p:nvPr>
            <p:ph type="body" sz="quarter" idx="3"/>
          </p:nvPr>
        </p:nvSpPr>
        <p:spPr>
          <a:xfrm>
            <a:off x="5997575" y="1841584"/>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997575" y="2655971"/>
            <a:ext cx="5183188" cy="3684588"/>
          </a:xfrm>
        </p:spPr>
        <p:txBody>
          <a:bodyPr/>
          <a:lstStyle>
            <a:lvl1pPr>
              <a:defRPr>
                <a:latin typeface="+mn-lt"/>
                <a:cs typeface="Times New Roman" panose="02020603050405020304" pitchFamily="18" charset="0"/>
              </a:defRPr>
            </a:lvl1pPr>
            <a:lvl2pPr>
              <a:defRPr>
                <a:latin typeface="+mn-lt"/>
                <a:cs typeface="Times New Roman" panose="02020603050405020304" pitchFamily="18" charset="0"/>
              </a:defRPr>
            </a:lvl2pPr>
            <a:lvl3pPr>
              <a:defRPr>
                <a:latin typeface="+mn-lt"/>
                <a:cs typeface="Times New Roman" panose="02020603050405020304" pitchFamily="18" charset="0"/>
              </a:defRPr>
            </a:lvl3pPr>
            <a:lvl4pPr>
              <a:defRPr>
                <a:latin typeface="+mn-lt"/>
                <a:cs typeface="Times New Roman" panose="02020603050405020304" pitchFamily="18" charset="0"/>
              </a:defRPr>
            </a:lvl4pPr>
            <a:lvl5pPr>
              <a:defRPr>
                <a:latin typeface="+mn-lt"/>
                <a:cs typeface="Times New Roman" panose="02020603050405020304"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Date Placeholder 6"/>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8" name="Footer Placeholder 7"/>
          <p:cNvSpPr>
            <a:spLocks noGrp="1"/>
          </p:cNvSpPr>
          <p:nvPr>
            <p:ph type="ftr" sz="quarter" idx="11"/>
          </p:nvPr>
        </p:nvSpPr>
        <p:spPr>
          <a:xfrm>
            <a:off x="4046407" y="6491455"/>
            <a:ext cx="41148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51424823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b="1"/>
            </a:lvl1p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4" name="Footer Placeholder 3"/>
          <p:cNvSpPr>
            <a:spLocks noGrp="1"/>
          </p:cNvSpPr>
          <p:nvPr>
            <p:ph type="ftr" sz="quarter" idx="11"/>
          </p:nvPr>
        </p:nvSpPr>
        <p:spPr>
          <a:xfrm>
            <a:off x="4046407" y="6491455"/>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314513664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3" name="Footer Placeholder 2"/>
          <p:cNvSpPr>
            <a:spLocks noGrp="1"/>
          </p:cNvSpPr>
          <p:nvPr>
            <p:ph type="ftr" sz="quarter" idx="11"/>
          </p:nvPr>
        </p:nvSpPr>
        <p:spPr>
          <a:xfrm>
            <a:off x="4046407" y="6491455"/>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26181672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6300" y="759890"/>
            <a:ext cx="9788768" cy="1223065"/>
          </a:xfrm>
        </p:spPr>
        <p:txBody>
          <a:bodyPr anchor="b">
            <a:normAutofit/>
          </a:bodyPr>
          <a:lstStyle>
            <a:lvl1pPr>
              <a:defRPr sz="3000" b="1"/>
            </a:lvl1pPr>
          </a:lstStyle>
          <a:p>
            <a:r>
              <a:rPr lang="en-US" dirty="0" smtClean="0"/>
              <a:t>Click to edit Master title style</a:t>
            </a:r>
            <a:endParaRPr lang="en-GB" dirty="0"/>
          </a:p>
        </p:txBody>
      </p:sp>
      <p:sp>
        <p:nvSpPr>
          <p:cNvPr id="3" name="Content Placeholder 2"/>
          <p:cNvSpPr>
            <a:spLocks noGrp="1"/>
          </p:cNvSpPr>
          <p:nvPr>
            <p:ph idx="1"/>
          </p:nvPr>
        </p:nvSpPr>
        <p:spPr>
          <a:xfrm>
            <a:off x="472571" y="2084705"/>
            <a:ext cx="6172200" cy="4873625"/>
          </a:xfrm>
        </p:spPr>
        <p:txBody>
          <a:bodyPr/>
          <a:lstStyle>
            <a:lvl1pPr>
              <a:defRPr sz="3200">
                <a:latin typeface="+mn-lt"/>
                <a:cs typeface="Times New Roman" panose="02020603050405020304" pitchFamily="18" charset="0"/>
              </a:defRPr>
            </a:lvl1pPr>
            <a:lvl2pPr>
              <a:defRPr sz="2800">
                <a:latin typeface="+mn-lt"/>
                <a:cs typeface="Times New Roman" panose="02020603050405020304" pitchFamily="18" charset="0"/>
              </a:defRPr>
            </a:lvl2pPr>
            <a:lvl3pPr>
              <a:defRPr sz="2400">
                <a:latin typeface="+mn-lt"/>
                <a:cs typeface="Times New Roman" panose="02020603050405020304" pitchFamily="18" charset="0"/>
              </a:defRPr>
            </a:lvl3pPr>
            <a:lvl4pPr>
              <a:defRPr sz="2000">
                <a:latin typeface="+mn-lt"/>
                <a:cs typeface="Times New Roman" panose="02020603050405020304" pitchFamily="18" charset="0"/>
              </a:defRPr>
            </a:lvl4pPr>
            <a:lvl5pPr>
              <a:defRPr sz="2000">
                <a:latin typeface="+mn-lt"/>
                <a:cs typeface="Times New Roman" panose="02020603050405020304" pitchFamily="18" charset="0"/>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9A8C9F-9546-440D-8333-B23F00558C20}" type="datetimeFigureOut">
              <a:rPr lang="en-GB" smtClean="0"/>
              <a:pPr/>
              <a:t>01/12/2014</a:t>
            </a:fld>
            <a:endParaRPr lang="en-GB"/>
          </a:p>
        </p:txBody>
      </p:sp>
      <p:sp>
        <p:nvSpPr>
          <p:cNvPr id="6" name="Footer Placeholder 5"/>
          <p:cNvSpPr>
            <a:spLocks noGrp="1"/>
          </p:cNvSpPr>
          <p:nvPr>
            <p:ph type="ftr" sz="quarter" idx="11"/>
          </p:nvPr>
        </p:nvSpPr>
        <p:spPr>
          <a:xfrm>
            <a:off x="4046407" y="6491455"/>
            <a:ext cx="41148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358DAFE8-1C9A-4E30-8B03-C25BBFE13FC9}" type="slidenum">
              <a:rPr lang="en-GB" smtClean="0"/>
              <a:pPr/>
              <a:t>‹Nr.›</a:t>
            </a:fld>
            <a:endParaRPr lang="en-GB"/>
          </a:p>
        </p:txBody>
      </p:sp>
    </p:spTree>
    <p:extLst>
      <p:ext uri="{BB962C8B-B14F-4D97-AF65-F5344CB8AC3E}">
        <p14:creationId xmlns:p14="http://schemas.microsoft.com/office/powerpoint/2010/main" val="138834261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53844" y="605996"/>
            <a:ext cx="9144000" cy="879475"/>
          </a:xfrm>
        </p:spPr>
        <p:txBody>
          <a:bodyPr anchor="b">
            <a:normAutofit/>
          </a:bodyPr>
          <a:lstStyle>
            <a:lvl1pPr algn="l">
              <a:defRPr sz="4000" b="1"/>
            </a:lvl1pPr>
          </a:lstStyle>
          <a:p>
            <a:r>
              <a:rPr lang="en-US" dirty="0" smtClean="0"/>
              <a:t>Click to edit Master title style</a:t>
            </a:r>
            <a:endParaRPr lang="en-GB" dirty="0"/>
          </a:p>
        </p:txBody>
      </p:sp>
      <p:sp>
        <p:nvSpPr>
          <p:cNvPr id="3" name="Subtitle 2"/>
          <p:cNvSpPr>
            <a:spLocks noGrp="1"/>
          </p:cNvSpPr>
          <p:nvPr>
            <p:ph type="subTitle" idx="1"/>
          </p:nvPr>
        </p:nvSpPr>
        <p:spPr>
          <a:xfrm>
            <a:off x="953844" y="1688092"/>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fld id="{369A8C9F-9546-440D-8333-B23F00558C20}" type="datetimeFigureOut">
              <a:rPr lang="en-GB" smtClean="0">
                <a:solidFill>
                  <a:prstClr val="black">
                    <a:tint val="75000"/>
                  </a:prstClr>
                </a:solidFill>
              </a:rPr>
              <a:pPr/>
              <a:t>01/12/2014</a:t>
            </a:fld>
            <a:endParaRPr lang="en-GB">
              <a:solidFill>
                <a:prstClr val="black">
                  <a:tint val="75000"/>
                </a:prstClr>
              </a:solidFill>
            </a:endParaRPr>
          </a:p>
        </p:txBody>
      </p:sp>
      <p:sp>
        <p:nvSpPr>
          <p:cNvPr id="5" name="Footer Placeholder 4"/>
          <p:cNvSpPr>
            <a:spLocks noGrp="1"/>
          </p:cNvSpPr>
          <p:nvPr>
            <p:ph type="ftr" sz="quarter" idx="11"/>
          </p:nvPr>
        </p:nvSpPr>
        <p:spPr>
          <a:xfrm>
            <a:off x="4046407" y="6491455"/>
            <a:ext cx="41148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p:txBody>
          <a:body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9" name="Straight Connector 8"/>
          <p:cNvCxnSpPr/>
          <p:nvPr userDrawn="1"/>
        </p:nvCxnSpPr>
        <p:spPr>
          <a:xfrm>
            <a:off x="1054249" y="1485471"/>
            <a:ext cx="11144923"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16152"/>
          <a:stretch/>
        </p:blipFill>
        <p:spPr>
          <a:xfrm>
            <a:off x="0" y="-26504"/>
            <a:ext cx="12199172" cy="7048500"/>
          </a:xfrm>
          <a:prstGeom prst="rect">
            <a:avLst/>
          </a:prstGeom>
        </p:spPr>
      </p:pic>
    </p:spTree>
    <p:extLst>
      <p:ext uri="{BB962C8B-B14F-4D97-AF65-F5344CB8AC3E}">
        <p14:creationId xmlns:p14="http://schemas.microsoft.com/office/powerpoint/2010/main" val="40195424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image" Target="../media/image3.jpeg"/><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pPr/>
              <a:t>01/12/2014</a:t>
            </a:fld>
            <a:endParaRPr lang="en-GB" dirty="0"/>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pPr/>
              <a:t>‹Nr.›</a:t>
            </a:fld>
            <a:endParaRPr lang="en-GB"/>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email">
            <a:extLst>
              <a:ext uri="{28A0092B-C50C-407E-A947-70E740481C1C}">
                <a14:useLocalDpi xmlns:a14="http://schemas.microsoft.com/office/drawing/2010/main"/>
              </a:ext>
            </a:extLst>
          </a:blip>
          <a:srcRect t="31820" b="39228"/>
          <a:stretch/>
        </p:blipFill>
        <p:spPr>
          <a:xfrm>
            <a:off x="4519" y="-29029"/>
            <a:ext cx="12187481" cy="1438279"/>
          </a:xfrm>
          <a:prstGeom prst="rect">
            <a:avLst/>
          </a:prstGeom>
        </p:spPr>
      </p:pic>
    </p:spTree>
    <p:extLst>
      <p:ext uri="{BB962C8B-B14F-4D97-AF65-F5344CB8AC3E}">
        <p14:creationId xmlns:p14="http://schemas.microsoft.com/office/powerpoint/2010/main" val="256330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3348" y="1105013"/>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43348" y="2220517"/>
            <a:ext cx="11505304" cy="369144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343348" y="64914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A8C9F-9546-440D-8333-B23F00558C20}" type="datetimeFigureOut">
              <a:rPr lang="en-GB" smtClean="0">
                <a:solidFill>
                  <a:prstClr val="black">
                    <a:tint val="75000"/>
                  </a:prstClr>
                </a:solidFill>
              </a:rPr>
              <a:pPr/>
              <a:t>01/12/2014</a:t>
            </a:fld>
            <a:endParaRPr lang="en-GB" dirty="0">
              <a:solidFill>
                <a:prstClr val="black">
                  <a:tint val="75000"/>
                </a:prstClr>
              </a:solidFill>
            </a:endParaRPr>
          </a:p>
        </p:txBody>
      </p:sp>
      <p:sp>
        <p:nvSpPr>
          <p:cNvPr id="6" name="Slide Number Placeholder 5"/>
          <p:cNvSpPr>
            <a:spLocks noGrp="1"/>
          </p:cNvSpPr>
          <p:nvPr>
            <p:ph type="sldNum" sz="quarter" idx="4"/>
          </p:nvPr>
        </p:nvSpPr>
        <p:spPr>
          <a:xfrm>
            <a:off x="9105452"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8DAFE8-1C9A-4E30-8B03-C25BBFE13FC9}" type="slidenum">
              <a:rPr lang="en-GB" smtClean="0">
                <a:solidFill>
                  <a:prstClr val="black">
                    <a:tint val="75000"/>
                  </a:prstClr>
                </a:solidFill>
              </a:rPr>
              <a:pPr/>
              <a:t>‹Nr.›</a:t>
            </a:fld>
            <a:endParaRPr lang="en-GB">
              <a:solidFill>
                <a:prstClr val="black">
                  <a:tint val="75000"/>
                </a:prstClr>
              </a:solidFill>
            </a:endParaRPr>
          </a:p>
        </p:txBody>
      </p:sp>
      <p:cxnSp>
        <p:nvCxnSpPr>
          <p:cNvPr id="10" name="Straight Connector 9"/>
          <p:cNvCxnSpPr/>
          <p:nvPr userDrawn="1"/>
        </p:nvCxnSpPr>
        <p:spPr>
          <a:xfrm>
            <a:off x="451821" y="1990165"/>
            <a:ext cx="11740179"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4519" y="-29029"/>
            <a:ext cx="12187481" cy="1438279"/>
          </a:xfrm>
          <a:prstGeom prst="rect">
            <a:avLst/>
          </a:prstGeom>
        </p:spPr>
      </p:pic>
    </p:spTree>
    <p:extLst>
      <p:ext uri="{BB962C8B-B14F-4D97-AF65-F5344CB8AC3E}">
        <p14:creationId xmlns:p14="http://schemas.microsoft.com/office/powerpoint/2010/main" val="833974147"/>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3000" b="1" kern="1200">
          <a:solidFill>
            <a:schemeClr val="tx2"/>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hyperlink" Target="mailto:forests@giz.d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fr-FR" dirty="0" smtClean="0"/>
              <a:t>Important : mentions légales – VEUILLEZ LIRE CE QUI SUIT</a:t>
            </a:r>
            <a:endParaRPr lang="fr-FR" dirty="0"/>
          </a:p>
        </p:txBody>
      </p:sp>
      <p:sp>
        <p:nvSpPr>
          <p:cNvPr id="3" name="Inhaltsplatzhalter 2"/>
          <p:cNvSpPr>
            <a:spLocks noGrp="1"/>
          </p:cNvSpPr>
          <p:nvPr>
            <p:ph idx="1"/>
          </p:nvPr>
        </p:nvSpPr>
        <p:spPr>
          <a:xfrm>
            <a:off x="343347" y="2220517"/>
            <a:ext cx="11419161" cy="4275976"/>
          </a:xfrm>
        </p:spPr>
        <p:txBody>
          <a:bodyPr>
            <a:normAutofit/>
          </a:bodyPr>
          <a:lstStyle/>
          <a:p>
            <a:r>
              <a:rPr lang="fr-FR" sz="2000" dirty="0" smtClean="0"/>
              <a:t>Ce document de formation a été élaboré par The </a:t>
            </a:r>
            <a:r>
              <a:rPr lang="fr-FR" sz="2000" dirty="0" err="1" smtClean="0"/>
              <a:t>Proforest</a:t>
            </a:r>
            <a:r>
              <a:rPr lang="fr-FR" sz="2000" dirty="0" smtClean="0"/>
              <a:t> Initiative à la demande de la GIZ. Il a été financé par le ministère fédéral allemand de la Coopération économique et du Développement (BMZ). </a:t>
            </a:r>
          </a:p>
          <a:p>
            <a:r>
              <a:rPr lang="fr-FR" sz="2000" dirty="0" smtClean="0"/>
              <a:t>L’utilisation de ce document de formation ou de certaines de ses parties n’est autorisée qu’à des fins non commerciales. Vous pouvez modifier le document en fonction de vos besoins, à condition de ne pas déformer ou dénaturer ses messages clés et son contenu. </a:t>
            </a:r>
          </a:p>
          <a:p>
            <a:r>
              <a:rPr lang="fr-FR" sz="2000" dirty="0" smtClean="0"/>
              <a:t>Les auteurs assument la responsabilité des omissions, des inexactitudes ou des points de vue exprimés dans ce document. Ces points de vue ne reflètent pas nécessairement ceux du BMZ ou de la GIZ.</a:t>
            </a: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05321" y="4877387"/>
            <a:ext cx="2981879" cy="1661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Inhaltsplatzhalter 2"/>
          <p:cNvSpPr txBox="1">
            <a:spLocks/>
          </p:cNvSpPr>
          <p:nvPr/>
        </p:nvSpPr>
        <p:spPr>
          <a:xfrm>
            <a:off x="343348" y="4572000"/>
            <a:ext cx="8426579" cy="1967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2000" dirty="0" smtClean="0"/>
              <a:t>Cette diapositive a un caractère purement informatif ; elle peut être supprimée pour la formation.</a:t>
            </a:r>
          </a:p>
          <a:p>
            <a:r>
              <a:rPr lang="fr-FR" sz="2000" dirty="0" smtClean="0"/>
              <a:t>Si vous décidez d’utiliser cette formation, nous vous serions reconnaissants de nous en informer en contactant </a:t>
            </a:r>
            <a:r>
              <a:rPr lang="fr-FR" sz="2000" dirty="0" smtClean="0">
                <a:hlinkClick r:id="rId4"/>
              </a:rPr>
              <a:t>forests@giz.de</a:t>
            </a:r>
            <a:r>
              <a:rPr lang="fr-FR" sz="2000" dirty="0" smtClean="0"/>
              <a:t>. </a:t>
            </a:r>
          </a:p>
        </p:txBody>
      </p:sp>
    </p:spTree>
    <p:extLst>
      <p:ext uri="{BB962C8B-B14F-4D97-AF65-F5344CB8AC3E}">
        <p14:creationId xmlns:p14="http://schemas.microsoft.com/office/powerpoint/2010/main" val="682042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3844" y="584225"/>
            <a:ext cx="11412327" cy="879475"/>
          </a:xfrm>
        </p:spPr>
        <p:txBody>
          <a:bodyPr>
            <a:noAutofit/>
          </a:bodyPr>
          <a:lstStyle/>
          <a:p>
            <a:r>
              <a:rPr lang="fr-FR" altLang="zh-TW" b="1" dirty="0" smtClean="0">
                <a:solidFill>
                  <a:srgbClr val="006600"/>
                </a:solidFill>
                <a:latin typeface="+mn-lt"/>
                <a:cs typeface="Arial" panose="020B0604020202020204" pitchFamily="34" charset="0"/>
              </a:rPr>
              <a:t>Règlement Bois de l’UE – Formation des formateurs </a:t>
            </a:r>
            <a:endParaRPr lang="fr-FR" altLang="zh-TW" b="1" dirty="0">
              <a:solidFill>
                <a:srgbClr val="006600"/>
              </a:solidFill>
              <a:latin typeface="+mn-lt"/>
              <a:cs typeface="Arial" panose="020B0604020202020204" pitchFamily="34" charset="0"/>
            </a:endParaRPr>
          </a:p>
        </p:txBody>
      </p:sp>
      <p:sp>
        <p:nvSpPr>
          <p:cNvPr id="3" name="Subtitle 2"/>
          <p:cNvSpPr>
            <a:spLocks noGrp="1"/>
          </p:cNvSpPr>
          <p:nvPr>
            <p:ph type="subTitle" idx="1"/>
          </p:nvPr>
        </p:nvSpPr>
        <p:spPr>
          <a:xfrm>
            <a:off x="953844" y="1633664"/>
            <a:ext cx="9144000" cy="1655762"/>
          </a:xfrm>
        </p:spPr>
        <p:txBody>
          <a:bodyPr>
            <a:normAutofit/>
          </a:bodyPr>
          <a:lstStyle/>
          <a:p>
            <a:r>
              <a:rPr lang="fr-FR" altLang="zh-TW" sz="2800" dirty="0" smtClean="0"/>
              <a:t>Résumé du Règlement Bois de l’UE</a:t>
            </a:r>
            <a:endParaRPr lang="fr-FR" altLang="zh-TW" sz="28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2</a:t>
            </a:fld>
            <a:endParaRPr lang="zh-TW" altLang="en-US"/>
          </a:p>
        </p:txBody>
      </p:sp>
      <p:cxnSp>
        <p:nvCxnSpPr>
          <p:cNvPr id="6" name="Straight Connector 5"/>
          <p:cNvCxnSpPr/>
          <p:nvPr/>
        </p:nvCxnSpPr>
        <p:spPr>
          <a:xfrm>
            <a:off x="1066800" y="1463700"/>
            <a:ext cx="11125200"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003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820" y="1176883"/>
            <a:ext cx="8229600" cy="1143000"/>
          </a:xfrm>
        </p:spPr>
        <p:txBody>
          <a:bodyPr/>
          <a:lstStyle/>
          <a:p>
            <a:r>
              <a:rPr lang="fr-FR" dirty="0" smtClean="0">
                <a:solidFill>
                  <a:srgbClr val="006600"/>
                </a:solidFill>
              </a:rPr>
              <a:t>Champ d’application</a:t>
            </a:r>
            <a:endParaRPr lang="fr-FR" dirty="0">
              <a:solidFill>
                <a:srgbClr val="006600"/>
              </a:solidFill>
            </a:endParaRPr>
          </a:p>
        </p:txBody>
      </p:sp>
      <p:sp>
        <p:nvSpPr>
          <p:cNvPr id="3" name="Content Placeholder 2"/>
          <p:cNvSpPr>
            <a:spLocks noGrp="1"/>
          </p:cNvSpPr>
          <p:nvPr>
            <p:ph idx="1"/>
          </p:nvPr>
        </p:nvSpPr>
        <p:spPr>
          <a:xfrm>
            <a:off x="330820" y="2226216"/>
            <a:ext cx="8686800" cy="5038880"/>
          </a:xfrm>
        </p:spPr>
        <p:txBody>
          <a:bodyPr>
            <a:noAutofit/>
          </a:bodyPr>
          <a:lstStyle/>
          <a:p>
            <a:r>
              <a:rPr lang="fr-FR" sz="2200" dirty="0" smtClean="0"/>
              <a:t>Depuis le 3 mars 2013, le Règlement Bois de l’UE rend illégale la mise sur le marché de l’UE de bois et de produits dérivés issus d’une récolte illégale.</a:t>
            </a:r>
          </a:p>
          <a:p>
            <a:r>
              <a:rPr lang="fr-FR" sz="2200" dirty="0" smtClean="0"/>
              <a:t>Le Règlement couvre le commerce du bois et des produits dérivés dans le marché de l’UE et s’applique aussi bien au bois importé qu’au bois produit dans l’UE.</a:t>
            </a:r>
          </a:p>
          <a:p>
            <a:r>
              <a:rPr lang="fr-FR" sz="2200" dirty="0" smtClean="0"/>
              <a:t>Seuls les produits figurant dans l’annexe sont couverts; les produits de l’édition et les produits recyclés sont exemptés. Mais l’annexe peut être modifiée et d’autres produits peuvent y être ajoutés ultérieurement.</a:t>
            </a:r>
            <a:endParaRPr lang="fr-FR" sz="22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3</a:t>
            </a:fld>
            <a:endParaRPr lang="zh-TW" alt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651" y="5437269"/>
            <a:ext cx="11091177" cy="1420731"/>
          </a:xfrm>
          <a:prstGeom prst="rect">
            <a:avLst/>
          </a:prstGeom>
        </p:spPr>
      </p:pic>
    </p:spTree>
    <p:extLst>
      <p:ext uri="{BB962C8B-B14F-4D97-AF65-F5344CB8AC3E}">
        <p14:creationId xmlns:p14="http://schemas.microsoft.com/office/powerpoint/2010/main" val="3687421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271485"/>
            <a:ext cx="12192000" cy="3586515"/>
          </a:xfrm>
          <a:prstGeom prst="rect">
            <a:avLst/>
          </a:prstGeom>
        </p:spPr>
      </p:pic>
      <p:sp>
        <p:nvSpPr>
          <p:cNvPr id="2" name="Title 1"/>
          <p:cNvSpPr>
            <a:spLocks noGrp="1"/>
          </p:cNvSpPr>
          <p:nvPr>
            <p:ph type="title"/>
          </p:nvPr>
        </p:nvSpPr>
        <p:spPr>
          <a:xfrm>
            <a:off x="337457" y="1169075"/>
            <a:ext cx="8229600" cy="1143000"/>
          </a:xfrm>
        </p:spPr>
        <p:txBody>
          <a:bodyPr/>
          <a:lstStyle/>
          <a:p>
            <a:r>
              <a:rPr lang="en-GB" dirty="0">
                <a:solidFill>
                  <a:srgbClr val="006600"/>
                </a:solidFill>
              </a:rPr>
              <a:t>O</a:t>
            </a:r>
            <a:r>
              <a:rPr lang="en-GB" dirty="0" smtClean="0">
                <a:solidFill>
                  <a:srgbClr val="006600"/>
                </a:solidFill>
              </a:rPr>
              <a:t>bligations</a:t>
            </a:r>
            <a:endParaRPr lang="en-GB" dirty="0">
              <a:solidFill>
                <a:srgbClr val="006600"/>
              </a:solidFill>
            </a:endParaRPr>
          </a:p>
        </p:txBody>
      </p:sp>
      <p:sp>
        <p:nvSpPr>
          <p:cNvPr id="3" name="Content Placeholder 2"/>
          <p:cNvSpPr>
            <a:spLocks noGrp="1"/>
          </p:cNvSpPr>
          <p:nvPr>
            <p:ph idx="1"/>
          </p:nvPr>
        </p:nvSpPr>
        <p:spPr>
          <a:xfrm>
            <a:off x="420584" y="2206625"/>
            <a:ext cx="11604172" cy="3421289"/>
          </a:xfrm>
        </p:spPr>
        <p:txBody>
          <a:bodyPr>
            <a:normAutofit lnSpcReduction="10000"/>
          </a:bodyPr>
          <a:lstStyle/>
          <a:p>
            <a:r>
              <a:rPr lang="fr-FR" dirty="0" smtClean="0"/>
              <a:t>Les commerçants sont tenus de fournir des informations de traçabilité. </a:t>
            </a:r>
          </a:p>
          <a:p>
            <a:pPr lvl="1">
              <a:buFont typeface="Wingdings" panose="05000000000000000000" pitchFamily="2" charset="2"/>
              <a:buChar char="§"/>
            </a:pPr>
            <a:r>
              <a:rPr lang="fr-FR" dirty="0" smtClean="0"/>
              <a:t>à qui ont-ils acheté le bois ou les produits dérivés; </a:t>
            </a:r>
          </a:p>
          <a:p>
            <a:pPr lvl="1">
              <a:buFont typeface="Wingdings" panose="05000000000000000000" pitchFamily="2" charset="2"/>
              <a:buChar char="§"/>
            </a:pPr>
            <a:r>
              <a:rPr lang="fr-FR" dirty="0" smtClean="0"/>
              <a:t>le cas échéant, à qui ont-ils vendu le bois ou les produits dérivés?</a:t>
            </a:r>
          </a:p>
          <a:p>
            <a:r>
              <a:rPr lang="fr-FR" dirty="0" smtClean="0"/>
              <a:t>Les opérateurs sont tenus d’utiliser un système de diligence raisonnée</a:t>
            </a:r>
          </a:p>
          <a:p>
            <a:pPr lvl="1">
              <a:buFont typeface="Wingdings" panose="05000000000000000000" pitchFamily="2" charset="2"/>
              <a:buChar char="§"/>
            </a:pPr>
            <a:r>
              <a:rPr lang="fr-FR" dirty="0" smtClean="0"/>
              <a:t>Accès à l’information</a:t>
            </a:r>
          </a:p>
          <a:p>
            <a:pPr lvl="1">
              <a:buFont typeface="Wingdings" panose="05000000000000000000" pitchFamily="2" charset="2"/>
              <a:buChar char="§"/>
            </a:pPr>
            <a:r>
              <a:rPr lang="fr-FR" dirty="0" smtClean="0"/>
              <a:t>Procédures d’évaluation du risque</a:t>
            </a:r>
          </a:p>
          <a:p>
            <a:pPr lvl="1">
              <a:buFont typeface="Wingdings" panose="05000000000000000000" pitchFamily="2" charset="2"/>
              <a:buChar char="§"/>
            </a:pPr>
            <a:r>
              <a:rPr lang="fr-FR" dirty="0" smtClean="0"/>
              <a:t>Procédures d’atténuation du risque identifié</a:t>
            </a:r>
          </a:p>
          <a:p>
            <a:r>
              <a:rPr lang="fr-FR" dirty="0" smtClean="0"/>
              <a:t>Les registres doivent être conservés pendant </a:t>
            </a:r>
            <a:r>
              <a:rPr lang="fr-FR" smtClean="0"/>
              <a:t>5 ans.</a:t>
            </a:r>
            <a:endParaRPr lang="fr-FR"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4</a:t>
            </a:fld>
            <a:endParaRPr lang="zh-TW" altLang="en-US"/>
          </a:p>
        </p:txBody>
      </p:sp>
    </p:spTree>
    <p:extLst>
      <p:ext uri="{BB962C8B-B14F-4D97-AF65-F5344CB8AC3E}">
        <p14:creationId xmlns:p14="http://schemas.microsoft.com/office/powerpoint/2010/main" val="368396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dirty="0" smtClean="0">
                <a:solidFill>
                  <a:srgbClr val="006600"/>
                </a:solidFill>
              </a:rPr>
              <a:t>Définition: bois issu d’une récolte illégale</a:t>
            </a:r>
            <a:endParaRPr lang="fr-FR" dirty="0">
              <a:solidFill>
                <a:srgbClr val="006600"/>
              </a:solidFill>
            </a:endParaRPr>
          </a:p>
        </p:txBody>
      </p:sp>
      <p:sp>
        <p:nvSpPr>
          <p:cNvPr id="3" name="Content Placeholder 2"/>
          <p:cNvSpPr>
            <a:spLocks noGrp="1"/>
          </p:cNvSpPr>
          <p:nvPr>
            <p:ph idx="1"/>
          </p:nvPr>
        </p:nvSpPr>
        <p:spPr/>
        <p:txBody>
          <a:bodyPr>
            <a:normAutofit fontScale="92500"/>
          </a:bodyPr>
          <a:lstStyle/>
          <a:p>
            <a:r>
              <a:rPr lang="fr-FR" sz="3000" b="1" dirty="0" smtClean="0"/>
              <a:t>« issu d’une récolte illégale »</a:t>
            </a:r>
            <a:r>
              <a:rPr lang="fr-FR" sz="3000" dirty="0" smtClean="0"/>
              <a:t> veut dire récolté en violation de la législation applicable dans le pays de récolte. Cette législation couvre:</a:t>
            </a:r>
          </a:p>
          <a:p>
            <a:pPr lvl="1"/>
            <a:r>
              <a:rPr lang="fr-FR" dirty="0" smtClean="0"/>
              <a:t>le droit de récolter du bois dans un périmètre légalement établi rendu officiellement public ;</a:t>
            </a:r>
          </a:p>
          <a:p>
            <a:pPr lvl="1"/>
            <a:r>
              <a:rPr lang="fr-FR" dirty="0" smtClean="0"/>
              <a:t>le paiement des droits de récolte et du bois, y compris les taxes liées à la récolte du bois ;</a:t>
            </a:r>
          </a:p>
          <a:p>
            <a:pPr lvl="1"/>
            <a:r>
              <a:rPr lang="fr-FR" dirty="0" smtClean="0"/>
              <a:t>la récolte du bois, y compris la législation environnementale et forestière, notamment en matière de gestion des forêts et de conservation de la biodiversité, lorsqu’elle est directement liée à la récolte du </a:t>
            </a:r>
            <a:r>
              <a:rPr lang="fr-FR" dirty="0"/>
              <a:t>bois ;</a:t>
            </a:r>
          </a:p>
          <a:p>
            <a:pPr lvl="1"/>
            <a:r>
              <a:rPr lang="fr-FR" dirty="0" smtClean="0"/>
              <a:t>les droits juridiques des tiers relatifs à l’usage et à la propriété qui sont affectés par la récolte du bois ;</a:t>
            </a:r>
          </a:p>
          <a:p>
            <a:pPr lvl="1"/>
            <a:r>
              <a:rPr lang="fr-FR" dirty="0" smtClean="0"/>
              <a:t>le commerce et les douanes, dans la mesure où le secteur forestier est concerné.</a:t>
            </a:r>
            <a:endParaRPr lang="fr-FR"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5</a:t>
            </a:fld>
            <a:endParaRPr lang="zh-TW" altLang="en-US"/>
          </a:p>
        </p:txBody>
      </p:sp>
    </p:spTree>
    <p:extLst>
      <p:ext uri="{BB962C8B-B14F-4D97-AF65-F5344CB8AC3E}">
        <p14:creationId xmlns:p14="http://schemas.microsoft.com/office/powerpoint/2010/main" val="3207988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348" y="1171706"/>
            <a:ext cx="8229600" cy="1143000"/>
          </a:xfrm>
        </p:spPr>
        <p:txBody>
          <a:bodyPr/>
          <a:lstStyle/>
          <a:p>
            <a:r>
              <a:rPr lang="fr-FR" dirty="0" smtClean="0">
                <a:solidFill>
                  <a:srgbClr val="006600"/>
                </a:solidFill>
              </a:rPr>
              <a:t>Système de diligence raisonnée</a:t>
            </a:r>
            <a:endParaRPr lang="fr-FR" dirty="0">
              <a:solidFill>
                <a:srgbClr val="006600"/>
              </a:solidFill>
            </a:endParaRPr>
          </a:p>
        </p:txBody>
      </p:sp>
      <p:pic>
        <p:nvPicPr>
          <p:cNvPr id="19458" name="Picture 2"/>
          <p:cNvPicPr>
            <a:picLocks noChangeAspect="1" noChangeArrowheads="1"/>
          </p:cNvPicPr>
          <p:nvPr/>
        </p:nvPicPr>
        <p:blipFill>
          <a:blip r:embed="rId2" cstate="print"/>
          <a:srcRect/>
          <a:stretch>
            <a:fillRect/>
          </a:stretch>
        </p:blipFill>
        <p:spPr bwMode="auto">
          <a:xfrm>
            <a:off x="452206" y="2107267"/>
            <a:ext cx="7875366" cy="4700041"/>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F683FC37-21A4-4DC8-A2E1-F50B525F9E8E}" type="slidenum">
              <a:rPr lang="zh-TW" altLang="en-US" smtClean="0"/>
              <a:pPr/>
              <a:t>6</a:t>
            </a:fld>
            <a:endParaRPr lang="zh-TW" altLang="en-US"/>
          </a:p>
        </p:txBody>
      </p:sp>
    </p:spTree>
    <p:extLst>
      <p:ext uri="{BB962C8B-B14F-4D97-AF65-F5344CB8AC3E}">
        <p14:creationId xmlns:p14="http://schemas.microsoft.com/office/powerpoint/2010/main" val="1541756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228" y="1164771"/>
            <a:ext cx="8229600" cy="1143000"/>
          </a:xfrm>
        </p:spPr>
        <p:txBody>
          <a:bodyPr/>
          <a:lstStyle/>
          <a:p>
            <a:r>
              <a:rPr lang="fr-FR" dirty="0" smtClean="0">
                <a:solidFill>
                  <a:srgbClr val="006600"/>
                </a:solidFill>
              </a:rPr>
              <a:t>Respect du Règlement</a:t>
            </a:r>
            <a:endParaRPr lang="fr-FR" dirty="0">
              <a:solidFill>
                <a:srgbClr val="006600"/>
              </a:solidFill>
            </a:endParaRPr>
          </a:p>
        </p:txBody>
      </p:sp>
      <p:sp>
        <p:nvSpPr>
          <p:cNvPr id="3" name="Content Placeholder 2"/>
          <p:cNvSpPr>
            <a:spLocks noGrp="1"/>
          </p:cNvSpPr>
          <p:nvPr>
            <p:ph idx="1"/>
          </p:nvPr>
        </p:nvSpPr>
        <p:spPr>
          <a:xfrm>
            <a:off x="359227" y="2195739"/>
            <a:ext cx="11252201" cy="4525963"/>
          </a:xfrm>
        </p:spPr>
        <p:txBody>
          <a:bodyPr>
            <a:normAutofit/>
          </a:bodyPr>
          <a:lstStyle/>
          <a:p>
            <a:r>
              <a:rPr lang="fr-FR" sz="2400" dirty="0" smtClean="0"/>
              <a:t>Le Règlement Bois de l'UE ne soutient pas de systèmes particuliers de certification de la légalité ou de certification forestière, mais les critères d’évaluation du risque peuvent inclure une vérification par une tierce partie.</a:t>
            </a:r>
          </a:p>
          <a:p>
            <a:pPr lvl="1">
              <a:buFont typeface="Wingdings" panose="05000000000000000000" pitchFamily="2" charset="2"/>
              <a:buChar char="§"/>
            </a:pPr>
            <a:r>
              <a:rPr lang="fr-FR" dirty="0" smtClean="0"/>
              <a:t>Le Règlement Bois de l'UE mentionne « </a:t>
            </a:r>
            <a:r>
              <a:rPr lang="fr-FR" i="1" dirty="0" smtClean="0"/>
              <a:t>l’assurance du respect de la législation applicable, qui peut comprendre la certification ou d’autres systèmes de vérification tierce partie qui couvrent le respect de la législation applicable ».</a:t>
            </a:r>
            <a:endParaRPr lang="fr-FR" dirty="0" smtClean="0"/>
          </a:p>
          <a:p>
            <a:r>
              <a:rPr lang="fr-FR" sz="2400" dirty="0" smtClean="0"/>
              <a:t>Seuls les bois et les produits dérivés bénéficiant d’une autorisation FLEGT ou d’un permis CITES sont automatiquement conformes au Règlement Bois de l'UE.</a:t>
            </a:r>
            <a:endParaRPr lang="fr-FR" sz="2400" dirty="0"/>
          </a:p>
        </p:txBody>
      </p:sp>
      <p:sp>
        <p:nvSpPr>
          <p:cNvPr id="5" name="Slide Number Placeholder 4"/>
          <p:cNvSpPr>
            <a:spLocks noGrp="1"/>
          </p:cNvSpPr>
          <p:nvPr>
            <p:ph type="sldNum" sz="quarter" idx="12"/>
          </p:nvPr>
        </p:nvSpPr>
        <p:spPr/>
        <p:txBody>
          <a:bodyPr/>
          <a:lstStyle/>
          <a:p>
            <a:fld id="{F683FC37-21A4-4DC8-A2E1-F50B525F9E8E}" type="slidenum">
              <a:rPr lang="zh-TW" altLang="en-US" smtClean="0"/>
              <a:pPr/>
              <a:t>7</a:t>
            </a:fld>
            <a:endParaRPr lang="zh-TW" altLang="en-US"/>
          </a:p>
        </p:txBody>
      </p:sp>
    </p:spTree>
    <p:extLst>
      <p:ext uri="{BB962C8B-B14F-4D97-AF65-F5344CB8AC3E}">
        <p14:creationId xmlns:p14="http://schemas.microsoft.com/office/powerpoint/2010/main" val="20375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 y="180221"/>
            <a:ext cx="12191999" cy="160882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
        <p:nvSpPr>
          <p:cNvPr id="3" name="Untertitel 2"/>
          <p:cNvSpPr>
            <a:spLocks noGrp="1"/>
          </p:cNvSpPr>
          <p:nvPr>
            <p:ph type="subTitle" idx="1"/>
          </p:nvPr>
        </p:nvSpPr>
        <p:spPr>
          <a:xfrm>
            <a:off x="503584" y="1898073"/>
            <a:ext cx="11360429" cy="1792358"/>
          </a:xfrm>
        </p:spPr>
        <p:txBody>
          <a:bodyPr>
            <a:normAutofit/>
          </a:bodyPr>
          <a:lstStyle/>
          <a:p>
            <a:r>
              <a:rPr lang="fr-FR" sz="2200" dirty="0" smtClean="0">
                <a:cs typeface="Times New Roman" panose="02020603050405020304" pitchFamily="18" charset="0"/>
              </a:rPr>
              <a:t>Les omissions, inexactitudes ou points de vue exprimés dans ce document ne reflètent pas nécessairement les points de vue du BMZ. Par ailleurs, des modifications ont pu être apportées au document initial par les responsables de cette formation. </a:t>
            </a:r>
          </a:p>
          <a:p>
            <a:r>
              <a:rPr lang="fr-FR" sz="2200" dirty="0" smtClean="0">
                <a:cs typeface="Times New Roman" panose="02020603050405020304" pitchFamily="18" charset="0"/>
              </a:rPr>
              <a:t>Le document peut être téléchargé à l’adresse </a:t>
            </a:r>
            <a:r>
              <a:rPr lang="fr-FR" sz="2200" dirty="0" smtClean="0">
                <a:solidFill>
                  <a:srgbClr val="C00000"/>
                </a:solidFill>
                <a:cs typeface="Times New Roman" panose="02020603050405020304" pitchFamily="18" charset="0"/>
              </a:rPr>
              <a:t>http://capacity4dev.ec.europa.eu/public-flegt/documents ?</a:t>
            </a:r>
            <a:r>
              <a:rPr lang="fr-FR" sz="2200" dirty="0" err="1" smtClean="0">
                <a:solidFill>
                  <a:srgbClr val="C00000"/>
                </a:solidFill>
                <a:cs typeface="Times New Roman" panose="02020603050405020304" pitchFamily="18" charset="0"/>
              </a:rPr>
              <a:t>gterm</a:t>
            </a:r>
            <a:r>
              <a:rPr lang="fr-FR" sz="2200" dirty="0" smtClean="0">
                <a:solidFill>
                  <a:srgbClr val="C00000"/>
                </a:solidFill>
                <a:cs typeface="Times New Roman" panose="02020603050405020304" pitchFamily="18" charset="0"/>
              </a:rPr>
              <a:t>[0]=2144</a:t>
            </a:r>
            <a:r>
              <a:rPr lang="fr-FR" sz="2200" dirty="0" smtClean="0">
                <a:cs typeface="Times New Roman" panose="02020603050405020304" pitchFamily="18" charset="0"/>
              </a:rPr>
              <a:t>.</a:t>
            </a:r>
            <a:endParaRPr lang="fr-FR" sz="2200" dirty="0"/>
          </a:p>
        </p:txBody>
      </p:sp>
      <p:sp>
        <p:nvSpPr>
          <p:cNvPr id="4" name="Textfeld 3"/>
          <p:cNvSpPr txBox="1"/>
          <p:nvPr/>
        </p:nvSpPr>
        <p:spPr>
          <a:xfrm>
            <a:off x="503584" y="619275"/>
            <a:ext cx="9263270" cy="769441"/>
          </a:xfrm>
          <a:prstGeom prst="rect">
            <a:avLst/>
          </a:prstGeom>
          <a:solidFill>
            <a:schemeClr val="bg1"/>
          </a:solidFill>
        </p:spPr>
        <p:txBody>
          <a:bodyPr wrap="square" rtlCol="0">
            <a:spAutoFit/>
          </a:bodyPr>
          <a:lstStyle/>
          <a:p>
            <a:r>
              <a:rPr lang="fr-FR" sz="2200" dirty="0" smtClean="0">
                <a:cs typeface="Times New Roman" panose="02020603050405020304" pitchFamily="18" charset="0"/>
              </a:rPr>
              <a:t>L’élaboration de ce matériel de formation a été financée par </a:t>
            </a:r>
            <a:r>
              <a:rPr lang="fr-FR" sz="2200" dirty="0" smtClean="0">
                <a:cs typeface="Times New Roman" panose="02020603050405020304" pitchFamily="18" charset="0"/>
              </a:rPr>
              <a:t>le ministère  fédéral </a:t>
            </a:r>
            <a:r>
              <a:rPr lang="fr-FR" sz="2200" dirty="0" smtClean="0">
                <a:cs typeface="Times New Roman" panose="02020603050405020304" pitchFamily="18" charset="0"/>
              </a:rPr>
              <a:t>allemand de la Coopération économique et du Développement (BMZ)</a:t>
            </a: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4089" y="339245"/>
            <a:ext cx="2385389" cy="1329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liennummernplatzhalter 1"/>
          <p:cNvSpPr>
            <a:spLocks noGrp="1"/>
          </p:cNvSpPr>
          <p:nvPr>
            <p:ph type="sldNum" sz="quarter" idx="12"/>
          </p:nvPr>
        </p:nvSpPr>
        <p:spPr/>
        <p:txBody>
          <a:bodyPr/>
          <a:lstStyle/>
          <a:p>
            <a:fld id="{358DAFE8-1C9A-4E30-8B03-C25BBFE13FC9}" type="slidenum">
              <a:rPr lang="en-GB" smtClean="0"/>
              <a:pPr/>
              <a:t>8</a:t>
            </a:fld>
            <a:endParaRPr lang="en-GB"/>
          </a:p>
        </p:txBody>
      </p:sp>
    </p:spTree>
    <p:extLst>
      <p:ext uri="{BB962C8B-B14F-4D97-AF65-F5344CB8AC3E}">
        <p14:creationId xmlns:p14="http://schemas.microsoft.com/office/powerpoint/2010/main" val="541221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7697565874F7A419035B3A2A5AA2B17" ma:contentTypeVersion="0" ma:contentTypeDescription="Create a new document." ma:contentTypeScope="" ma:versionID="8a5c323b4b73b751cf3c724d0204977b">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C0B6B9-8D27-4599-A5C9-743F9825D9FD}">
  <ds:schemaRefs>
    <ds:schemaRef ds:uri="http://schemas.microsoft.com/office/2006/metadata/properties"/>
    <ds:schemaRef ds:uri="http://purl.org/dc/elements/1.1/"/>
    <ds:schemaRef ds:uri="http://schemas.microsoft.com/office/infopath/2007/PartnerControls"/>
    <ds:schemaRef ds:uri="http://purl.org/dc/terms/"/>
    <ds:schemaRef ds:uri="http://schemas.microsoft.com/office/2006/documentManagement/types"/>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08E3A44-868C-4852-AE45-FA4AD535A5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8DA7481-943E-4E5B-8352-BD86FE0BD4A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453</Words>
  <Application>Microsoft Office PowerPoint</Application>
  <PresentationFormat>Benutzerdefiniert</PresentationFormat>
  <Paragraphs>49</Paragraphs>
  <Slides>8</Slides>
  <Notes>6</Notes>
  <HiddenSlides>0</HiddenSlides>
  <MMClips>0</MMClips>
  <ScaleCrop>false</ScaleCrop>
  <HeadingPairs>
    <vt:vector size="4" baseType="variant">
      <vt:variant>
        <vt:lpstr>Design</vt:lpstr>
      </vt:variant>
      <vt:variant>
        <vt:i4>2</vt:i4>
      </vt:variant>
      <vt:variant>
        <vt:lpstr>Folientitel</vt:lpstr>
      </vt:variant>
      <vt:variant>
        <vt:i4>8</vt:i4>
      </vt:variant>
    </vt:vector>
  </HeadingPairs>
  <TitlesOfParts>
    <vt:vector size="10" baseType="lpstr">
      <vt:lpstr>Office Theme</vt:lpstr>
      <vt:lpstr>1_Office Theme</vt:lpstr>
      <vt:lpstr>Important : mentions légales – VEUILLEZ LIRE CE QUI SUIT</vt:lpstr>
      <vt:lpstr>Règlement Bois de l’UE – Formation des formateurs </vt:lpstr>
      <vt:lpstr>Champ d’application</vt:lpstr>
      <vt:lpstr>Obligations</vt:lpstr>
      <vt:lpstr>Définition: bois issu d’une récolte illégale</vt:lpstr>
      <vt:lpstr>Système de diligence raisonnée</vt:lpstr>
      <vt:lpstr>Respect du Règlement</vt:lpstr>
      <vt:lpstr>PowerPoint-Präsentation</vt:lpstr>
    </vt:vector>
  </TitlesOfParts>
  <Company>Doherty Associates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Yu-Fern Lee</dc:creator>
  <cp:lastModifiedBy>Christina Lubotzki</cp:lastModifiedBy>
  <cp:revision>48</cp:revision>
  <dcterms:created xsi:type="dcterms:W3CDTF">2013-11-14T15:38:49Z</dcterms:created>
  <dcterms:modified xsi:type="dcterms:W3CDTF">2014-12-01T15:09:49Z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0x010100B7697565874F7A419035B3A2A5AA2B17</vt:lpwstr>
  </property>
</Properties>
</file>